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7" d="100"/>
          <a:sy n="67" d="100"/>
        </p:scale>
        <p:origin x="-86" y="-389"/>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fr-FR" smtClean="0"/>
              <a:t>Modifiez le style du titre</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B9625F94-B90C-43F6-A6A6-00B6108C1323}" type="datetimeFigureOut">
              <a:rPr lang="en-US" smtClean="0"/>
              <a:t>6/4/2019</a:t>
            </a:fld>
            <a:endParaRPr lang="en-US"/>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endParaRPr lang="en-US"/>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78EAB166-1072-474F-8F2F-346F1D592BA5}" type="slidenum">
              <a:rPr lang="en-US" smtClean="0"/>
              <a:t>‹N°›</a:t>
            </a:fld>
            <a:endParaRPr lang="en-US"/>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a:p>
        </p:txBody>
      </p:sp>
      <p:sp>
        <p:nvSpPr>
          <p:cNvPr id="3" name="Vertical Text Placeholder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Date Placeholder 3"/>
          <p:cNvSpPr>
            <a:spLocks noGrp="1"/>
          </p:cNvSpPr>
          <p:nvPr>
            <p:ph type="dt" sz="half" idx="10"/>
          </p:nvPr>
        </p:nvSpPr>
        <p:spPr/>
        <p:txBody>
          <a:bodyPr/>
          <a:lstStyle/>
          <a:p>
            <a:fld id="{B9625F94-B90C-43F6-A6A6-00B6108C1323}" type="datetimeFigureOut">
              <a:rPr lang="en-US" smtClean="0"/>
              <a:t>6/4/2019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EAB166-1072-474F-8F2F-346F1D592BA5}" type="slidenum">
              <a:rPr lang="en-US" smtClean="0"/>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fr-FR" smtClean="0"/>
              <a:t>Modifiez le style du titre</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Date Placeholder 3"/>
          <p:cNvSpPr>
            <a:spLocks noGrp="1"/>
          </p:cNvSpPr>
          <p:nvPr>
            <p:ph type="dt" sz="half" idx="10"/>
          </p:nvPr>
        </p:nvSpPr>
        <p:spPr/>
        <p:txBody>
          <a:bodyPr/>
          <a:lstStyle/>
          <a:p>
            <a:fld id="{B9625F94-B90C-43F6-A6A6-00B6108C1323}" type="datetimeFigureOut">
              <a:rPr lang="en-US" smtClean="0"/>
              <a:t>6/4/2019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EAB166-1072-474F-8F2F-346F1D592BA5}" type="slidenum">
              <a:rPr lang="en-US" smtClean="0"/>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a:p>
        </p:txBody>
      </p:sp>
      <p:sp>
        <p:nvSpPr>
          <p:cNvPr id="3" name="Content Placeholder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B9625F94-B90C-43F6-A6A6-00B6108C1323}" type="datetimeFigureOut">
              <a:rPr lang="en-US" smtClean="0"/>
              <a:t>6/4/2019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EAB166-1072-474F-8F2F-346F1D592BA5}" type="slidenum">
              <a:rPr lang="en-US" smtClean="0"/>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fr-FR" smtClean="0"/>
              <a:t>Modifiez le style du titre</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B9625F94-B90C-43F6-A6A6-00B6108C1323}" type="datetimeFigureOut">
              <a:rPr lang="en-US" smtClean="0"/>
              <a:t>6/4/2019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EAB166-1072-474F-8F2F-346F1D592BA5}" type="slidenum">
              <a:rPr lang="en-US" smtClean="0"/>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a:p>
        </p:txBody>
      </p:sp>
      <p:sp>
        <p:nvSpPr>
          <p:cNvPr id="5" name="Date Placeholder 4"/>
          <p:cNvSpPr>
            <a:spLocks noGrp="1"/>
          </p:cNvSpPr>
          <p:nvPr>
            <p:ph type="dt" sz="half" idx="10"/>
          </p:nvPr>
        </p:nvSpPr>
        <p:spPr/>
        <p:txBody>
          <a:bodyPr/>
          <a:lstStyle/>
          <a:p>
            <a:fld id="{B9625F94-B90C-43F6-A6A6-00B6108C1323}" type="datetimeFigureOut">
              <a:rPr lang="en-US" smtClean="0"/>
              <a:t>6/4/2019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EAB166-1072-474F-8F2F-346F1D592BA5}" type="slidenum">
              <a:rPr lang="en-US" smtClean="0"/>
              <a:t>‹N°›</a:t>
            </a:fld>
            <a:endParaRPr lang="en-US"/>
          </a:p>
        </p:txBody>
      </p:sp>
      <p:sp>
        <p:nvSpPr>
          <p:cNvPr id="9" name="Content Placeholder 8"/>
          <p:cNvSpPr>
            <a:spLocks noGrp="1"/>
          </p:cNvSpPr>
          <p:nvPr>
            <p:ph sz="quarter" idx="13"/>
          </p:nvPr>
        </p:nvSpPr>
        <p:spPr>
          <a:xfrm>
            <a:off x="1042416" y="2313432"/>
            <a:ext cx="3419856" cy="349300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smtClean="0"/>
              <a:t>Modifiez le style du titre</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B9625F94-B90C-43F6-A6A6-00B6108C1323}" type="datetimeFigureOut">
              <a:rPr lang="en-US" smtClean="0"/>
              <a:t>6/4/2019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EAB166-1072-474F-8F2F-346F1D592BA5}" type="slidenum">
              <a:rPr lang="en-US" smtClean="0"/>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a:p>
        </p:txBody>
      </p:sp>
      <p:sp>
        <p:nvSpPr>
          <p:cNvPr id="3" name="Date Placeholder 2"/>
          <p:cNvSpPr>
            <a:spLocks noGrp="1"/>
          </p:cNvSpPr>
          <p:nvPr>
            <p:ph type="dt" sz="half" idx="10"/>
          </p:nvPr>
        </p:nvSpPr>
        <p:spPr/>
        <p:txBody>
          <a:bodyPr/>
          <a:lstStyle/>
          <a:p>
            <a:fld id="{B9625F94-B90C-43F6-A6A6-00B6108C1323}" type="datetimeFigureOut">
              <a:rPr lang="en-US" smtClean="0"/>
              <a:t>6/4/2019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8EAB166-1072-474F-8F2F-346F1D592BA5}" type="slidenum">
              <a:rPr lang="en-US" smtClean="0"/>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625F94-B90C-43F6-A6A6-00B6108C1323}" type="datetimeFigureOut">
              <a:rPr lang="en-US" smtClean="0"/>
              <a:t>6/4/2019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8EAB166-1072-474F-8F2F-346F1D592BA5}" type="slidenum">
              <a:rPr lang="en-US" smtClean="0"/>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B9625F94-B90C-43F6-A6A6-00B6108C1323}" type="datetimeFigureOut">
              <a:rPr lang="en-US" smtClean="0"/>
              <a:t>6/4/2019</a:t>
            </a:fld>
            <a:endParaRPr lang="en-US"/>
          </a:p>
        </p:txBody>
      </p:sp>
      <p:sp>
        <p:nvSpPr>
          <p:cNvPr id="7" name="Slide Number Placeholder 6"/>
          <p:cNvSpPr>
            <a:spLocks noGrp="1"/>
          </p:cNvSpPr>
          <p:nvPr>
            <p:ph type="sldNum" sz="quarter" idx="12"/>
          </p:nvPr>
        </p:nvSpPr>
        <p:spPr/>
        <p:txBody>
          <a:bodyPr/>
          <a:lstStyle/>
          <a:p>
            <a:fld id="{78EAB166-1072-474F-8F2F-346F1D592BA5}" type="slidenum">
              <a:rPr lang="en-US" smtClean="0"/>
              <a:t>‹N°›</a:t>
            </a:fld>
            <a:endParaRPr lang="en-US"/>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US"/>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fr-FR" smtClean="0"/>
              <a:t>Modifiez le style du titre</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fr-FR" smtClean="0"/>
              <a:t>Modifiez le style du titre</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B9625F94-B90C-43F6-A6A6-00B6108C1323}" type="datetimeFigureOut">
              <a:rPr lang="en-US" smtClean="0"/>
              <a:t>6/4/2019</a:t>
            </a:fld>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US"/>
          </a:p>
        </p:txBody>
      </p:sp>
      <p:sp>
        <p:nvSpPr>
          <p:cNvPr id="7" name="Slide Number Placeholder 6"/>
          <p:cNvSpPr>
            <a:spLocks noGrp="1"/>
          </p:cNvSpPr>
          <p:nvPr>
            <p:ph type="sldNum" sz="quarter" idx="12"/>
          </p:nvPr>
        </p:nvSpPr>
        <p:spPr/>
        <p:txBody>
          <a:bodyPr/>
          <a:lstStyle/>
          <a:p>
            <a:fld id="{78EAB166-1072-474F-8F2F-346F1D592BA5}" type="slidenum">
              <a:rPr lang="en-US" smtClean="0"/>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fr-FR" smtClean="0"/>
              <a:t>Modifiez le style du titre</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B9625F94-B90C-43F6-A6A6-00B6108C1323}" type="datetimeFigureOut">
              <a:rPr lang="en-US" smtClean="0"/>
              <a:t>6/4/2019</a:t>
            </a:fld>
            <a:endParaRPr lang="en-US"/>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endParaRPr lang="en-US"/>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78EAB166-1072-474F-8F2F-346F1D592BA5}" type="slidenum">
              <a:rPr lang="en-US" smtClean="0"/>
              <a:t>‹N°›</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opendata.paris.fr/page/home/" TargetMode="External"/><Relationship Id="rId2" Type="http://schemas.openxmlformats.org/officeDocument/2006/relationships/hyperlink" Target="https://en.wikipedia.org/wiki/Arrondissements_of_Paris#Arrondissement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fontScale="90000"/>
          </a:bodyPr>
          <a:lstStyle/>
          <a:p>
            <a:r>
              <a:rPr lang="fr-FR" dirty="0" smtClean="0"/>
              <a:t>2 </a:t>
            </a:r>
            <a:r>
              <a:rPr lang="fr-FR" dirty="0" err="1" smtClean="0"/>
              <a:t>hours</a:t>
            </a:r>
            <a:r>
              <a:rPr lang="fr-FR" dirty="0" smtClean="0"/>
              <a:t> @Paris an exemple for </a:t>
            </a:r>
            <a:r>
              <a:rPr lang="fr-FR" dirty="0" err="1" smtClean="0"/>
              <a:t>Afterwork</a:t>
            </a:r>
            <a:endParaRPr lang="en-US" dirty="0"/>
          </a:p>
        </p:txBody>
      </p:sp>
      <p:sp>
        <p:nvSpPr>
          <p:cNvPr id="3" name="Sous-titre 2"/>
          <p:cNvSpPr>
            <a:spLocks noGrp="1"/>
          </p:cNvSpPr>
          <p:nvPr>
            <p:ph type="subTitle" idx="1"/>
          </p:nvPr>
        </p:nvSpPr>
        <p:spPr/>
        <p:txBody>
          <a:bodyPr/>
          <a:lstStyle/>
          <a:p>
            <a:r>
              <a:rPr lang="fr-FR" dirty="0" smtClean="0"/>
              <a:t>IBM </a:t>
            </a:r>
            <a:r>
              <a:rPr lang="fr-FR" dirty="0" err="1" smtClean="0"/>
              <a:t>Capstone</a:t>
            </a:r>
            <a:r>
              <a:rPr lang="fr-FR" dirty="0" smtClean="0"/>
              <a:t> </a:t>
            </a:r>
            <a:r>
              <a:rPr lang="fr-FR" dirty="0" err="1" smtClean="0"/>
              <a:t>project</a:t>
            </a:r>
            <a:endParaRPr lang="en-US" dirty="0"/>
          </a:p>
        </p:txBody>
      </p:sp>
    </p:spTree>
    <p:extLst>
      <p:ext uri="{BB962C8B-B14F-4D97-AF65-F5344CB8AC3E}">
        <p14:creationId xmlns:p14="http://schemas.microsoft.com/office/powerpoint/2010/main" val="31749766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525" y="1268760"/>
            <a:ext cx="3730625" cy="227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Image 4"/>
          <p:cNvPicPr/>
          <p:nvPr/>
        </p:nvPicPr>
        <p:blipFill>
          <a:blip r:embed="rId3"/>
          <a:stretch>
            <a:fillRect/>
          </a:stretch>
        </p:blipFill>
        <p:spPr>
          <a:xfrm>
            <a:off x="4716016" y="1290350"/>
            <a:ext cx="3726180" cy="2251710"/>
          </a:xfrm>
          <a:prstGeom prst="rect">
            <a:avLst/>
          </a:prstGeom>
        </p:spPr>
      </p:pic>
      <p:pic>
        <p:nvPicPr>
          <p:cNvPr id="6" name="Image 5"/>
          <p:cNvPicPr/>
          <p:nvPr/>
        </p:nvPicPr>
        <p:blipFill>
          <a:blip r:embed="rId4"/>
          <a:stretch>
            <a:fillRect/>
          </a:stretch>
        </p:blipFill>
        <p:spPr>
          <a:xfrm>
            <a:off x="876935" y="3789040"/>
            <a:ext cx="3752215" cy="2270760"/>
          </a:xfrm>
          <a:prstGeom prst="rect">
            <a:avLst/>
          </a:prstGeom>
        </p:spPr>
      </p:pic>
      <p:pic>
        <p:nvPicPr>
          <p:cNvPr id="7" name="Image 6"/>
          <p:cNvPicPr/>
          <p:nvPr/>
        </p:nvPicPr>
        <p:blipFill>
          <a:blip r:embed="rId5"/>
          <a:stretch>
            <a:fillRect/>
          </a:stretch>
        </p:blipFill>
        <p:spPr>
          <a:xfrm>
            <a:off x="4768200" y="3818250"/>
            <a:ext cx="3672840" cy="2241550"/>
          </a:xfrm>
          <a:prstGeom prst="rect">
            <a:avLst/>
          </a:prstGeom>
        </p:spPr>
      </p:pic>
      <p:sp>
        <p:nvSpPr>
          <p:cNvPr id="8" name="ZoneTexte 7"/>
          <p:cNvSpPr txBox="1"/>
          <p:nvPr/>
        </p:nvSpPr>
        <p:spPr>
          <a:xfrm>
            <a:off x="876935" y="960983"/>
            <a:ext cx="2664296" cy="307777"/>
          </a:xfrm>
          <a:prstGeom prst="rect">
            <a:avLst/>
          </a:prstGeom>
          <a:noFill/>
        </p:spPr>
        <p:txBody>
          <a:bodyPr wrap="square" rtlCol="0">
            <a:spAutoFit/>
          </a:bodyPr>
          <a:lstStyle/>
          <a:p>
            <a:r>
              <a:rPr lang="en-US" sz="1400" dirty="0" smtClean="0">
                <a:solidFill>
                  <a:srgbClr val="FF0000"/>
                </a:solidFill>
              </a:rPr>
              <a:t>Historical site</a:t>
            </a:r>
            <a:endParaRPr lang="en-US" sz="1400" dirty="0">
              <a:solidFill>
                <a:srgbClr val="FF0000"/>
              </a:solidFill>
            </a:endParaRPr>
          </a:p>
        </p:txBody>
      </p:sp>
      <p:sp>
        <p:nvSpPr>
          <p:cNvPr id="9" name="ZoneTexte 8"/>
          <p:cNvSpPr txBox="1"/>
          <p:nvPr/>
        </p:nvSpPr>
        <p:spPr>
          <a:xfrm>
            <a:off x="4731687" y="940474"/>
            <a:ext cx="2664296" cy="307777"/>
          </a:xfrm>
          <a:prstGeom prst="rect">
            <a:avLst/>
          </a:prstGeom>
          <a:noFill/>
        </p:spPr>
        <p:txBody>
          <a:bodyPr wrap="square" rtlCol="0">
            <a:spAutoFit/>
          </a:bodyPr>
          <a:lstStyle/>
          <a:p>
            <a:r>
              <a:rPr lang="en-US" sz="1400" dirty="0" smtClean="0">
                <a:solidFill>
                  <a:srgbClr val="FF0000"/>
                </a:solidFill>
              </a:rPr>
              <a:t>Drink</a:t>
            </a:r>
            <a:endParaRPr lang="en-US" sz="1400" dirty="0">
              <a:solidFill>
                <a:srgbClr val="FF0000"/>
              </a:solidFill>
            </a:endParaRPr>
          </a:p>
        </p:txBody>
      </p:sp>
      <p:sp>
        <p:nvSpPr>
          <p:cNvPr id="10" name="ZoneTexte 9"/>
          <p:cNvSpPr txBox="1"/>
          <p:nvPr/>
        </p:nvSpPr>
        <p:spPr>
          <a:xfrm>
            <a:off x="898525" y="3476024"/>
            <a:ext cx="2664296" cy="307777"/>
          </a:xfrm>
          <a:prstGeom prst="rect">
            <a:avLst/>
          </a:prstGeom>
          <a:noFill/>
        </p:spPr>
        <p:txBody>
          <a:bodyPr wrap="square" rtlCol="0">
            <a:spAutoFit/>
          </a:bodyPr>
          <a:lstStyle/>
          <a:p>
            <a:r>
              <a:rPr lang="fr-FR" sz="1400" dirty="0" smtClean="0">
                <a:solidFill>
                  <a:srgbClr val="FF0000"/>
                </a:solidFill>
              </a:rPr>
              <a:t>Coffee</a:t>
            </a:r>
            <a:endParaRPr lang="en-US" sz="1400" dirty="0">
              <a:solidFill>
                <a:srgbClr val="FF0000"/>
              </a:solidFill>
            </a:endParaRPr>
          </a:p>
        </p:txBody>
      </p:sp>
      <p:sp>
        <p:nvSpPr>
          <p:cNvPr id="11" name="ZoneTexte 10"/>
          <p:cNvSpPr txBox="1"/>
          <p:nvPr/>
        </p:nvSpPr>
        <p:spPr>
          <a:xfrm>
            <a:off x="4750296" y="3525391"/>
            <a:ext cx="2664296" cy="307777"/>
          </a:xfrm>
          <a:prstGeom prst="rect">
            <a:avLst/>
          </a:prstGeom>
          <a:noFill/>
        </p:spPr>
        <p:txBody>
          <a:bodyPr wrap="square" rtlCol="0">
            <a:spAutoFit/>
          </a:bodyPr>
          <a:lstStyle/>
          <a:p>
            <a:r>
              <a:rPr lang="en-US" sz="1400" dirty="0" smtClean="0">
                <a:solidFill>
                  <a:srgbClr val="FF0000"/>
                </a:solidFill>
              </a:rPr>
              <a:t>Fast food</a:t>
            </a:r>
            <a:endParaRPr lang="en-US" sz="1400" dirty="0">
              <a:solidFill>
                <a:srgbClr val="FF0000"/>
              </a:solidFill>
            </a:endParaRPr>
          </a:p>
        </p:txBody>
      </p:sp>
    </p:spTree>
    <p:extLst>
      <p:ext uri="{BB962C8B-B14F-4D97-AF65-F5344CB8AC3E}">
        <p14:creationId xmlns:p14="http://schemas.microsoft.com/office/powerpoint/2010/main" val="802557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Conclusion</a:t>
            </a:r>
            <a:endParaRPr lang="en-US" dirty="0"/>
          </a:p>
        </p:txBody>
      </p:sp>
      <p:sp>
        <p:nvSpPr>
          <p:cNvPr id="3" name="Espace réservé du contenu 2"/>
          <p:cNvSpPr>
            <a:spLocks noGrp="1"/>
          </p:cNvSpPr>
          <p:nvPr>
            <p:ph idx="1"/>
          </p:nvPr>
        </p:nvSpPr>
        <p:spPr/>
        <p:txBody>
          <a:bodyPr>
            <a:normAutofit/>
          </a:bodyPr>
          <a:lstStyle/>
          <a:p>
            <a:r>
              <a:rPr lang="en-US" sz="2000" dirty="0"/>
              <a:t>Paris city heart is a small area and it is very easy to make a choice for 2 hours </a:t>
            </a:r>
            <a:r>
              <a:rPr lang="en-US" sz="2000" dirty="0" smtClean="0"/>
              <a:t>after work</a:t>
            </a:r>
            <a:r>
              <a:rPr lang="en-US" sz="2000" dirty="0"/>
              <a:t>. The topic of the </a:t>
            </a:r>
            <a:r>
              <a:rPr lang="en-US" sz="2000" dirty="0" smtClean="0"/>
              <a:t>after work </a:t>
            </a:r>
            <a:r>
              <a:rPr lang="en-US" sz="2000" dirty="0"/>
              <a:t>could be very varied, from interest place to shopping, from French food to drink. The best choice is in the 1-8 arrondissement, that means during 2 hours, the after work can be organized in 2 activities as the places are concentrated.</a:t>
            </a:r>
          </a:p>
          <a:p>
            <a:endParaRPr lang="en-US" dirty="0"/>
          </a:p>
        </p:txBody>
      </p:sp>
    </p:spTree>
    <p:extLst>
      <p:ext uri="{BB962C8B-B14F-4D97-AF65-F5344CB8AC3E}">
        <p14:creationId xmlns:p14="http://schemas.microsoft.com/office/powerpoint/2010/main" val="691996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Introduction</a:t>
            </a:r>
            <a:endParaRPr lang="en-US" dirty="0"/>
          </a:p>
        </p:txBody>
      </p:sp>
      <p:sp>
        <p:nvSpPr>
          <p:cNvPr id="3" name="Espace réservé du contenu 2"/>
          <p:cNvSpPr>
            <a:spLocks noGrp="1"/>
          </p:cNvSpPr>
          <p:nvPr>
            <p:ph idx="1"/>
          </p:nvPr>
        </p:nvSpPr>
        <p:spPr/>
        <p:txBody>
          <a:bodyPr>
            <a:normAutofit fontScale="62500" lnSpcReduction="20000"/>
          </a:bodyPr>
          <a:lstStyle/>
          <a:p>
            <a:r>
              <a:rPr lang="en-US" dirty="0"/>
              <a:t>Paris is the most visited city over the world by the international traveler, but in fact, the name of Paris means two different geographic definitions for the local people: </a:t>
            </a:r>
          </a:p>
          <a:p>
            <a:pPr marL="68580" indent="0">
              <a:buNone/>
            </a:pPr>
            <a:endParaRPr lang="en-US" dirty="0"/>
          </a:p>
          <a:p>
            <a:pPr lvl="0"/>
            <a:r>
              <a:rPr lang="en-US" dirty="0"/>
              <a:t>For the Paris city heart : the real city heart 105KM² with 20 districts (in French, arrondissement)</a:t>
            </a:r>
          </a:p>
          <a:p>
            <a:pPr lvl="0"/>
            <a:r>
              <a:rPr lang="en-US" dirty="0"/>
              <a:t>For the Big Paris city: the 20 districts and the department 92/93/94 (in French, Paris petite </a:t>
            </a:r>
            <a:r>
              <a:rPr lang="en-US" dirty="0" err="1"/>
              <a:t>couronne</a:t>
            </a:r>
            <a:r>
              <a:rPr lang="en-US" dirty="0"/>
              <a:t>)</a:t>
            </a:r>
          </a:p>
          <a:p>
            <a:pPr marL="68580" indent="0">
              <a:buNone/>
            </a:pPr>
            <a:endParaRPr lang="en-US" dirty="0"/>
          </a:p>
          <a:p>
            <a:r>
              <a:rPr lang="en-US" dirty="0"/>
              <a:t>The most of CBDs around Paris city heart are located in the  92/93/94 department. For the people who work around Paris, even the urban is well developed, the city heart remain always the most popular place for their </a:t>
            </a:r>
            <a:r>
              <a:rPr lang="en-US" dirty="0" err="1"/>
              <a:t>afterwork</a:t>
            </a:r>
            <a:r>
              <a:rPr lang="en-US" dirty="0"/>
              <a:t>/team building:  because of the historical place, more choice for café, bar and restaurant, much more approach to the theater, cinema, park and the Seine river…</a:t>
            </a:r>
          </a:p>
          <a:p>
            <a:endParaRPr lang="en-US" dirty="0"/>
          </a:p>
        </p:txBody>
      </p:sp>
    </p:spTree>
    <p:extLst>
      <p:ext uri="{BB962C8B-B14F-4D97-AF65-F5344CB8AC3E}">
        <p14:creationId xmlns:p14="http://schemas.microsoft.com/office/powerpoint/2010/main" val="3515173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Problem</a:t>
            </a:r>
            <a:endParaRPr lang="en-US" dirty="0"/>
          </a:p>
        </p:txBody>
      </p:sp>
      <p:sp>
        <p:nvSpPr>
          <p:cNvPr id="3" name="Espace réservé du contenu 2"/>
          <p:cNvSpPr>
            <a:spLocks noGrp="1"/>
          </p:cNvSpPr>
          <p:nvPr>
            <p:ph idx="1"/>
          </p:nvPr>
        </p:nvSpPr>
        <p:spPr/>
        <p:txBody>
          <a:bodyPr>
            <a:normAutofit/>
          </a:bodyPr>
          <a:lstStyle/>
          <a:p>
            <a:r>
              <a:rPr lang="en-US" sz="1800" dirty="0"/>
              <a:t>The 92/93/94 departments make a circle around Paris, thus the data can help the people who works there to know where to go for the after work/team building, according the city heart district that they </a:t>
            </a:r>
            <a:r>
              <a:rPr lang="en-US" sz="1800" dirty="0" smtClean="0"/>
              <a:t>choose</a:t>
            </a:r>
          </a:p>
          <a:p>
            <a:endParaRPr lang="en-US" sz="1800" dirty="0" smtClean="0"/>
          </a:p>
          <a:p>
            <a:r>
              <a:rPr lang="en-US" sz="1800" dirty="0" smtClean="0"/>
              <a:t>The </a:t>
            </a:r>
            <a:r>
              <a:rPr lang="en-US" sz="1800" dirty="0"/>
              <a:t>project aims to locate, a good place for the after work place by district, in order to meet business request. </a:t>
            </a:r>
            <a:endParaRPr lang="en-US" sz="1800" dirty="0"/>
          </a:p>
        </p:txBody>
      </p:sp>
    </p:spTree>
    <p:extLst>
      <p:ext uri="{BB962C8B-B14F-4D97-AF65-F5344CB8AC3E}">
        <p14:creationId xmlns:p14="http://schemas.microsoft.com/office/powerpoint/2010/main" val="1006273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Data Source</a:t>
            </a:r>
            <a:endParaRPr lang="en-US" dirty="0"/>
          </a:p>
        </p:txBody>
      </p:sp>
      <p:sp>
        <p:nvSpPr>
          <p:cNvPr id="3" name="Espace réservé du contenu 2"/>
          <p:cNvSpPr>
            <a:spLocks noGrp="1"/>
          </p:cNvSpPr>
          <p:nvPr>
            <p:ph idx="1"/>
          </p:nvPr>
        </p:nvSpPr>
        <p:spPr/>
        <p:txBody>
          <a:bodyPr>
            <a:normAutofit fontScale="62500" lnSpcReduction="20000"/>
          </a:bodyPr>
          <a:lstStyle/>
          <a:p>
            <a:pPr marL="68580" indent="0">
              <a:buNone/>
            </a:pPr>
            <a:r>
              <a:rPr lang="en-US" dirty="0"/>
              <a:t> </a:t>
            </a:r>
          </a:p>
          <a:p>
            <a:pPr lvl="0"/>
            <a:r>
              <a:rPr lang="en-US" dirty="0"/>
              <a:t>The Wikipedia source: </a:t>
            </a:r>
          </a:p>
          <a:p>
            <a:pPr marL="68580" indent="0">
              <a:buNone/>
            </a:pPr>
            <a:r>
              <a:rPr lang="en-US" u="sng" dirty="0">
                <a:hlinkClick r:id="rId2"/>
              </a:rPr>
              <a:t>https://en.wikipedia.org/wiki/Arrondissements_of_Paris#Arrondissements</a:t>
            </a:r>
            <a:endParaRPr lang="en-US" dirty="0"/>
          </a:p>
          <a:p>
            <a:pPr lvl="0"/>
            <a:r>
              <a:rPr lang="en-US" dirty="0"/>
              <a:t>The Paris city open data : </a:t>
            </a:r>
          </a:p>
          <a:p>
            <a:pPr marL="68580" indent="0">
              <a:buNone/>
            </a:pPr>
            <a:r>
              <a:rPr lang="en-US" u="sng" dirty="0">
                <a:hlinkClick r:id="rId3"/>
              </a:rPr>
              <a:t>https://opendata.paris.fr/page/home</a:t>
            </a:r>
            <a:r>
              <a:rPr lang="en-US" u="sng" dirty="0" smtClean="0">
                <a:hlinkClick r:id="rId3"/>
              </a:rPr>
              <a:t>/</a:t>
            </a:r>
            <a:endParaRPr lang="en-US" u="sng" dirty="0" smtClean="0"/>
          </a:p>
          <a:p>
            <a:pPr marL="68580" indent="0">
              <a:buNone/>
            </a:pPr>
            <a:endParaRPr lang="en-US" dirty="0"/>
          </a:p>
          <a:p>
            <a:pPr marL="68580" indent="0">
              <a:buNone/>
            </a:pPr>
            <a:r>
              <a:rPr lang="en-US" dirty="0"/>
              <a:t>This is a very interesting and powerful open source data base for Paris city. Many developer works on it and the user can get the all needed format data on it, as for this project, I use the city’s GEOJSON</a:t>
            </a:r>
            <a:r>
              <a:rPr lang="en-US" dirty="0" smtClean="0"/>
              <a:t>.</a:t>
            </a:r>
          </a:p>
          <a:p>
            <a:pPr marL="68580" indent="0">
              <a:buNone/>
            </a:pPr>
            <a:endParaRPr lang="en-US" dirty="0"/>
          </a:p>
          <a:p>
            <a:pPr lvl="0"/>
            <a:r>
              <a:rPr lang="en-US" dirty="0"/>
              <a:t>The foursquare :</a:t>
            </a:r>
          </a:p>
          <a:p>
            <a:pPr marL="68580" indent="0">
              <a:buNone/>
            </a:pPr>
            <a:r>
              <a:rPr lang="en-US" dirty="0"/>
              <a:t>The foursquare API can be used for the venue data. The site is one of the largest database for more than 100Millions places worldwide and it is used by over 130 000 developers. In this project, the Paris city venue data will be explored based on the interest place by district. </a:t>
            </a:r>
          </a:p>
          <a:p>
            <a:endParaRPr lang="en-US" dirty="0"/>
          </a:p>
        </p:txBody>
      </p:sp>
    </p:spTree>
    <p:extLst>
      <p:ext uri="{BB962C8B-B14F-4D97-AF65-F5344CB8AC3E}">
        <p14:creationId xmlns:p14="http://schemas.microsoft.com/office/powerpoint/2010/main" val="4185940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Data </a:t>
            </a:r>
            <a:r>
              <a:rPr lang="fr-FR" dirty="0" err="1" smtClean="0"/>
              <a:t>cleaning</a:t>
            </a:r>
            <a:r>
              <a:rPr lang="fr-FR" dirty="0" smtClean="0"/>
              <a:t> and </a:t>
            </a:r>
            <a:r>
              <a:rPr lang="fr-FR" dirty="0" err="1" smtClean="0"/>
              <a:t>processing</a:t>
            </a:r>
            <a:r>
              <a:rPr lang="fr-FR" dirty="0" smtClean="0"/>
              <a:t> (1/2)</a:t>
            </a:r>
            <a:endParaRPr lang="en-US" dirty="0"/>
          </a:p>
        </p:txBody>
      </p:sp>
      <p:sp>
        <p:nvSpPr>
          <p:cNvPr id="3" name="Espace réservé du contenu 2"/>
          <p:cNvSpPr>
            <a:spLocks noGrp="1"/>
          </p:cNvSpPr>
          <p:nvPr>
            <p:ph idx="1"/>
          </p:nvPr>
        </p:nvSpPr>
        <p:spPr/>
        <p:txBody>
          <a:bodyPr>
            <a:normAutofit lnSpcReduction="10000"/>
          </a:bodyPr>
          <a:lstStyle/>
          <a:p>
            <a:r>
              <a:rPr lang="en-US" sz="1600" dirty="0"/>
              <a:t>From the Wikipedia site, the objective of this project is that take the maximum data possible from there, at </a:t>
            </a:r>
            <a:r>
              <a:rPr lang="en-US" sz="1600" dirty="0" smtClean="0"/>
              <a:t>least: Name </a:t>
            </a:r>
            <a:r>
              <a:rPr lang="en-US" sz="1600" dirty="0"/>
              <a:t>of district, the area, position compared to the Seine river (left or right), name of interest place that can be visited (at least one by district</a:t>
            </a:r>
            <a:r>
              <a:rPr lang="en-US" sz="1600" dirty="0" smtClean="0"/>
              <a:t>)</a:t>
            </a:r>
          </a:p>
          <a:p>
            <a:endParaRPr lang="en-US" sz="1600" dirty="0" smtClean="0"/>
          </a:p>
          <a:p>
            <a:r>
              <a:rPr lang="en-US" sz="1600" dirty="0"/>
              <a:t>From Paris open data website, the key is to use the arrondissement GEOJSON, means that the </a:t>
            </a:r>
            <a:r>
              <a:rPr lang="en-US" sz="1600" dirty="0" err="1"/>
              <a:t>objectif</a:t>
            </a:r>
            <a:r>
              <a:rPr lang="en-US" sz="1600" dirty="0"/>
              <a:t>, is to get the outcome in a Paris map with the location of interest place. </a:t>
            </a:r>
            <a:endParaRPr lang="en-US" sz="1600" dirty="0" smtClean="0"/>
          </a:p>
          <a:p>
            <a:endParaRPr lang="en-US" sz="1600" dirty="0" smtClean="0"/>
          </a:p>
          <a:p>
            <a:r>
              <a:rPr lang="en-US" sz="1600" dirty="0"/>
              <a:t>The data from Foursquare is the last data set to be merged with the cleaned data. The objective is to show among the 20 district, which is the most popular one and within the scope, and then get the venue data. </a:t>
            </a:r>
            <a:endParaRPr lang="en-US" sz="2300" dirty="0"/>
          </a:p>
          <a:p>
            <a:endParaRPr lang="en-US" dirty="0"/>
          </a:p>
        </p:txBody>
      </p:sp>
    </p:spTree>
    <p:extLst>
      <p:ext uri="{BB962C8B-B14F-4D97-AF65-F5344CB8AC3E}">
        <p14:creationId xmlns:p14="http://schemas.microsoft.com/office/powerpoint/2010/main" val="2986910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a:xfrm>
            <a:off x="1043608" y="764704"/>
            <a:ext cx="7024744" cy="1143000"/>
          </a:xfrm>
          <a:prstGeom prst="rect">
            <a:avLst/>
          </a:prstGeom>
        </p:spPr>
        <p:txBody>
          <a:bodyPr vert="horz" lIns="91440" tIns="45720" rIns="91440" bIns="45720" rtlCol="0" anchor="b">
            <a:normAutofit fontScale="90000" lnSpcReduction="1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smtClean="0"/>
              <a:t>Data </a:t>
            </a:r>
            <a:r>
              <a:rPr lang="fr-FR" dirty="0" err="1" smtClean="0"/>
              <a:t>cleaning</a:t>
            </a:r>
            <a:r>
              <a:rPr lang="fr-FR" dirty="0" smtClean="0"/>
              <a:t> and </a:t>
            </a:r>
            <a:r>
              <a:rPr lang="fr-FR" dirty="0" err="1" smtClean="0"/>
              <a:t>processing</a:t>
            </a:r>
            <a:r>
              <a:rPr lang="fr-FR" dirty="0" smtClean="0"/>
              <a:t> (2/2)</a:t>
            </a:r>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9816" y="1891700"/>
            <a:ext cx="3926164" cy="2231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1939073"/>
            <a:ext cx="3578581" cy="2165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Image 7"/>
          <p:cNvPicPr/>
          <p:nvPr/>
        </p:nvPicPr>
        <p:blipFill>
          <a:blip r:embed="rId4"/>
          <a:stretch>
            <a:fillRect/>
          </a:stretch>
        </p:blipFill>
        <p:spPr>
          <a:xfrm>
            <a:off x="932034" y="4221088"/>
            <a:ext cx="3623945" cy="2179320"/>
          </a:xfrm>
          <a:prstGeom prst="rect">
            <a:avLst/>
          </a:prstGeom>
        </p:spPr>
      </p:pic>
      <p:pic>
        <p:nvPicPr>
          <p:cNvPr id="9" name="Image 8"/>
          <p:cNvPicPr/>
          <p:nvPr/>
        </p:nvPicPr>
        <p:blipFill>
          <a:blip r:embed="rId5"/>
          <a:stretch>
            <a:fillRect/>
          </a:stretch>
        </p:blipFill>
        <p:spPr>
          <a:xfrm>
            <a:off x="4932040" y="4343008"/>
            <a:ext cx="2080260" cy="1935480"/>
          </a:xfrm>
          <a:prstGeom prst="rect">
            <a:avLst/>
          </a:prstGeom>
        </p:spPr>
      </p:pic>
    </p:spTree>
    <p:extLst>
      <p:ext uri="{BB962C8B-B14F-4D97-AF65-F5344CB8AC3E}">
        <p14:creationId xmlns:p14="http://schemas.microsoft.com/office/powerpoint/2010/main" val="2955422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608" y="836712"/>
            <a:ext cx="7024744" cy="1143000"/>
          </a:xfrm>
        </p:spPr>
        <p:txBody>
          <a:bodyPr>
            <a:normAutofit/>
          </a:bodyPr>
          <a:lstStyle/>
          <a:p>
            <a:r>
              <a:rPr lang="fr-FR" sz="2800" dirty="0" smtClean="0"/>
              <a:t>Data </a:t>
            </a:r>
            <a:r>
              <a:rPr lang="fr-FR" sz="2800" dirty="0" err="1" smtClean="0"/>
              <a:t>clustering</a:t>
            </a:r>
            <a:r>
              <a:rPr lang="fr-FR" sz="2800" dirty="0" smtClean="0"/>
              <a:t> and discussion (1/2) </a:t>
            </a:r>
            <a:endParaRPr lang="en-US" sz="2800" dirty="0"/>
          </a:p>
        </p:txBody>
      </p:sp>
      <p:sp>
        <p:nvSpPr>
          <p:cNvPr id="3" name="Espace réservé du contenu 2"/>
          <p:cNvSpPr>
            <a:spLocks noGrp="1"/>
          </p:cNvSpPr>
          <p:nvPr>
            <p:ph idx="1"/>
          </p:nvPr>
        </p:nvSpPr>
        <p:spPr/>
        <p:txBody>
          <a:bodyPr/>
          <a:lstStyle/>
          <a:p>
            <a:r>
              <a:rPr lang="en-US" dirty="0" smtClean="0"/>
              <a:t>this </a:t>
            </a:r>
            <a:r>
              <a:rPr lang="en-US" dirty="0"/>
              <a:t>step goes straight for the aim of this project: give out the suggestion by clustering the venue by district. The test is done </a:t>
            </a:r>
            <a:r>
              <a:rPr lang="en-US" dirty="0" smtClean="0"/>
              <a:t>with </a:t>
            </a:r>
            <a:r>
              <a:rPr lang="en-US" dirty="0"/>
              <a:t>the K means </a:t>
            </a:r>
            <a:r>
              <a:rPr lang="en-US" dirty="0" smtClean="0"/>
              <a:t>methodology.</a:t>
            </a:r>
            <a:endParaRPr lang="en-US" dirty="0"/>
          </a:p>
        </p:txBody>
      </p:sp>
      <p:pic>
        <p:nvPicPr>
          <p:cNvPr id="4" name="Image 3"/>
          <p:cNvPicPr/>
          <p:nvPr/>
        </p:nvPicPr>
        <p:blipFill>
          <a:blip r:embed="rId2"/>
          <a:stretch>
            <a:fillRect/>
          </a:stretch>
        </p:blipFill>
        <p:spPr>
          <a:xfrm>
            <a:off x="1403648" y="4136191"/>
            <a:ext cx="5972810" cy="1382395"/>
          </a:xfrm>
          <a:prstGeom prst="rect">
            <a:avLst/>
          </a:prstGeom>
        </p:spPr>
      </p:pic>
    </p:spTree>
    <p:extLst>
      <p:ext uri="{BB962C8B-B14F-4D97-AF65-F5344CB8AC3E}">
        <p14:creationId xmlns:p14="http://schemas.microsoft.com/office/powerpoint/2010/main" val="458010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Autofit/>
          </a:bodyPr>
          <a:lstStyle/>
          <a:p>
            <a:r>
              <a:rPr lang="en-US" sz="1400" dirty="0"/>
              <a:t>if the 2 hours choice is made among the 1</a:t>
            </a:r>
            <a:r>
              <a:rPr lang="en-US" sz="1400" baseline="30000" dirty="0"/>
              <a:t>st</a:t>
            </a:r>
            <a:r>
              <a:rPr lang="en-US" sz="1400" dirty="0"/>
              <a:t> to 8 arrondissement, the difference is slight, in another word, from 1 to 8 arrondissement, we can pick ant district and every choice must have at least one top noted interest place with the bar or café or restaurant nearby</a:t>
            </a:r>
            <a:r>
              <a:rPr lang="en-US" sz="1400" dirty="0" smtClean="0"/>
              <a:t>.</a:t>
            </a:r>
          </a:p>
          <a:p>
            <a:endParaRPr lang="en-US" sz="1400" dirty="0"/>
          </a:p>
          <a:p>
            <a:r>
              <a:rPr lang="en-US" sz="1400" dirty="0"/>
              <a:t>From 9 to 20 arrondissement, the choice could be limited: </a:t>
            </a:r>
            <a:endParaRPr lang="en-US" sz="1400" dirty="0" smtClean="0"/>
          </a:p>
          <a:p>
            <a:endParaRPr lang="en-US" sz="1400" dirty="0"/>
          </a:p>
          <a:p>
            <a:pPr lvl="1"/>
            <a:r>
              <a:rPr lang="en-US" sz="1200" dirty="0"/>
              <a:t>for the 12</a:t>
            </a:r>
            <a:r>
              <a:rPr lang="en-US" sz="1200" baseline="30000" dirty="0"/>
              <a:t>th</a:t>
            </a:r>
            <a:r>
              <a:rPr lang="en-US" sz="1200" dirty="0"/>
              <a:t>, the best place should be around the bois de Vincennes, </a:t>
            </a:r>
          </a:p>
          <a:p>
            <a:pPr lvl="1"/>
            <a:r>
              <a:rPr lang="en-US" sz="1200" dirty="0"/>
              <a:t>for the 13</a:t>
            </a:r>
            <a:r>
              <a:rPr lang="en-US" sz="1200" baseline="30000" dirty="0"/>
              <a:t>th</a:t>
            </a:r>
            <a:r>
              <a:rPr lang="en-US" sz="1200" dirty="0"/>
              <a:t>, the choice could be made for the Asia food and his culture,</a:t>
            </a:r>
          </a:p>
          <a:p>
            <a:pPr lvl="1"/>
            <a:r>
              <a:rPr lang="en-US" sz="1200" dirty="0"/>
              <a:t>for 16</a:t>
            </a:r>
            <a:r>
              <a:rPr lang="en-US" sz="1200" baseline="30000" dirty="0"/>
              <a:t>th</a:t>
            </a:r>
            <a:r>
              <a:rPr lang="en-US" sz="1200" dirty="0"/>
              <a:t> or 17</a:t>
            </a:r>
            <a:r>
              <a:rPr lang="en-US" sz="1200" baseline="30000" dirty="0"/>
              <a:t>th</a:t>
            </a:r>
            <a:r>
              <a:rPr lang="en-US" sz="1200" dirty="0"/>
              <a:t>, the 2 hours place could be the axe of Champs </a:t>
            </a:r>
            <a:r>
              <a:rPr lang="en-US" sz="1200" dirty="0" err="1"/>
              <a:t>Elysee</a:t>
            </a:r>
            <a:r>
              <a:rPr lang="en-US" sz="1200" dirty="0"/>
              <a:t> or the Bois de Boulogne, </a:t>
            </a:r>
          </a:p>
          <a:p>
            <a:pPr lvl="1"/>
            <a:r>
              <a:rPr lang="en-US" sz="1200" dirty="0"/>
              <a:t>for the 18</a:t>
            </a:r>
            <a:r>
              <a:rPr lang="en-US" sz="1200" baseline="30000" dirty="0"/>
              <a:t>th</a:t>
            </a:r>
            <a:r>
              <a:rPr lang="en-US" sz="1200" dirty="0"/>
              <a:t>, the choice should be done around the Sacré Coeur and </a:t>
            </a:r>
            <a:r>
              <a:rPr lang="en-US" sz="1200" dirty="0" smtClean="0"/>
              <a:t>Montmartre</a:t>
            </a:r>
            <a:endParaRPr lang="en-US" sz="1200" dirty="0"/>
          </a:p>
          <a:p>
            <a:endParaRPr lang="en-US" sz="1400" dirty="0"/>
          </a:p>
        </p:txBody>
      </p:sp>
      <p:sp>
        <p:nvSpPr>
          <p:cNvPr id="4" name="Titre 1"/>
          <p:cNvSpPr>
            <a:spLocks noGrp="1"/>
          </p:cNvSpPr>
          <p:nvPr>
            <p:ph type="title"/>
          </p:nvPr>
        </p:nvSpPr>
        <p:spPr>
          <a:xfrm>
            <a:off x="1043608" y="836712"/>
            <a:ext cx="7024744" cy="1143000"/>
          </a:xfrm>
        </p:spPr>
        <p:txBody>
          <a:bodyPr>
            <a:normAutofit/>
          </a:bodyPr>
          <a:lstStyle/>
          <a:p>
            <a:r>
              <a:rPr lang="fr-FR" sz="2800" dirty="0" smtClean="0"/>
              <a:t>Data </a:t>
            </a:r>
            <a:r>
              <a:rPr lang="fr-FR" sz="2800" dirty="0" err="1" smtClean="0"/>
              <a:t>clustering</a:t>
            </a:r>
            <a:r>
              <a:rPr lang="fr-FR" sz="2800" dirty="0" smtClean="0"/>
              <a:t> and discussion (2/2) </a:t>
            </a:r>
            <a:endParaRPr lang="en-US" sz="2800" dirty="0"/>
          </a:p>
        </p:txBody>
      </p:sp>
    </p:spTree>
    <p:extLst>
      <p:ext uri="{BB962C8B-B14F-4D97-AF65-F5344CB8AC3E}">
        <p14:creationId xmlns:p14="http://schemas.microsoft.com/office/powerpoint/2010/main" val="2011624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p:nvPr/>
        </p:nvPicPr>
        <p:blipFill>
          <a:blip r:embed="rId2"/>
          <a:stretch>
            <a:fillRect/>
          </a:stretch>
        </p:blipFill>
        <p:spPr>
          <a:xfrm>
            <a:off x="755576" y="1050930"/>
            <a:ext cx="3817620" cy="2303780"/>
          </a:xfrm>
          <a:prstGeom prst="rect">
            <a:avLst/>
          </a:prstGeom>
        </p:spPr>
      </p:pic>
      <p:pic>
        <p:nvPicPr>
          <p:cNvPr id="5" name="Image 4"/>
          <p:cNvPicPr/>
          <p:nvPr/>
        </p:nvPicPr>
        <p:blipFill>
          <a:blip r:embed="rId3"/>
          <a:stretch>
            <a:fillRect/>
          </a:stretch>
        </p:blipFill>
        <p:spPr>
          <a:xfrm>
            <a:off x="4716016" y="1050930"/>
            <a:ext cx="3581400" cy="2303780"/>
          </a:xfrm>
          <a:prstGeom prst="rect">
            <a:avLst/>
          </a:prstGeom>
        </p:spPr>
      </p:pic>
      <p:pic>
        <p:nvPicPr>
          <p:cNvPr id="6" name="Image 5"/>
          <p:cNvPicPr/>
          <p:nvPr/>
        </p:nvPicPr>
        <p:blipFill>
          <a:blip r:embed="rId4"/>
          <a:stretch>
            <a:fillRect/>
          </a:stretch>
        </p:blipFill>
        <p:spPr>
          <a:xfrm>
            <a:off x="760021" y="3689578"/>
            <a:ext cx="3813175" cy="2331720"/>
          </a:xfrm>
          <a:prstGeom prst="rect">
            <a:avLst/>
          </a:prstGeom>
        </p:spPr>
      </p:pic>
      <p:pic>
        <p:nvPicPr>
          <p:cNvPr id="7" name="Image 6"/>
          <p:cNvPicPr/>
          <p:nvPr/>
        </p:nvPicPr>
        <p:blipFill>
          <a:blip r:embed="rId5"/>
          <a:stretch>
            <a:fillRect/>
          </a:stretch>
        </p:blipFill>
        <p:spPr>
          <a:xfrm>
            <a:off x="4716016" y="3684994"/>
            <a:ext cx="3783330" cy="2293620"/>
          </a:xfrm>
          <a:prstGeom prst="rect">
            <a:avLst/>
          </a:prstGeom>
        </p:spPr>
      </p:pic>
      <p:sp>
        <p:nvSpPr>
          <p:cNvPr id="8" name="ZoneTexte 7"/>
          <p:cNvSpPr txBox="1"/>
          <p:nvPr/>
        </p:nvSpPr>
        <p:spPr>
          <a:xfrm>
            <a:off x="899592" y="737786"/>
            <a:ext cx="2664296" cy="307777"/>
          </a:xfrm>
          <a:prstGeom prst="rect">
            <a:avLst/>
          </a:prstGeom>
          <a:noFill/>
        </p:spPr>
        <p:txBody>
          <a:bodyPr wrap="square" rtlCol="0">
            <a:spAutoFit/>
          </a:bodyPr>
          <a:lstStyle/>
          <a:p>
            <a:r>
              <a:rPr lang="fr-FR" sz="1400" dirty="0" smtClean="0">
                <a:solidFill>
                  <a:srgbClr val="FF0000"/>
                </a:solidFill>
              </a:rPr>
              <a:t>French Restaurant</a:t>
            </a:r>
            <a:endParaRPr lang="en-US" sz="1400" dirty="0">
              <a:solidFill>
                <a:srgbClr val="FF0000"/>
              </a:solidFill>
            </a:endParaRPr>
          </a:p>
        </p:txBody>
      </p:sp>
      <p:sp>
        <p:nvSpPr>
          <p:cNvPr id="9" name="ZoneTexte 8"/>
          <p:cNvSpPr txBox="1"/>
          <p:nvPr/>
        </p:nvSpPr>
        <p:spPr>
          <a:xfrm>
            <a:off x="4716016" y="734110"/>
            <a:ext cx="2664296" cy="307777"/>
          </a:xfrm>
          <a:prstGeom prst="rect">
            <a:avLst/>
          </a:prstGeom>
          <a:noFill/>
        </p:spPr>
        <p:txBody>
          <a:bodyPr wrap="square" rtlCol="0">
            <a:spAutoFit/>
          </a:bodyPr>
          <a:lstStyle/>
          <a:p>
            <a:r>
              <a:rPr lang="fr-FR" sz="1400" dirty="0" smtClean="0">
                <a:solidFill>
                  <a:srgbClr val="FF0000"/>
                </a:solidFill>
              </a:rPr>
              <a:t>International Restaurant</a:t>
            </a:r>
            <a:endParaRPr lang="en-US" sz="1400" dirty="0">
              <a:solidFill>
                <a:srgbClr val="FF0000"/>
              </a:solidFill>
            </a:endParaRPr>
          </a:p>
        </p:txBody>
      </p:sp>
      <p:sp>
        <p:nvSpPr>
          <p:cNvPr id="10" name="ZoneTexte 9"/>
          <p:cNvSpPr txBox="1"/>
          <p:nvPr/>
        </p:nvSpPr>
        <p:spPr>
          <a:xfrm>
            <a:off x="760021" y="3381801"/>
            <a:ext cx="2664296" cy="307777"/>
          </a:xfrm>
          <a:prstGeom prst="rect">
            <a:avLst/>
          </a:prstGeom>
          <a:noFill/>
        </p:spPr>
        <p:txBody>
          <a:bodyPr wrap="square" rtlCol="0">
            <a:spAutoFit/>
          </a:bodyPr>
          <a:lstStyle/>
          <a:p>
            <a:r>
              <a:rPr lang="fr-FR" sz="1400" dirty="0" smtClean="0">
                <a:solidFill>
                  <a:srgbClr val="FF0000"/>
                </a:solidFill>
              </a:rPr>
              <a:t>Museum</a:t>
            </a:r>
            <a:endParaRPr lang="en-US" sz="1400" dirty="0">
              <a:solidFill>
                <a:srgbClr val="FF0000"/>
              </a:solidFill>
            </a:endParaRPr>
          </a:p>
        </p:txBody>
      </p:sp>
      <p:sp>
        <p:nvSpPr>
          <p:cNvPr id="11" name="ZoneTexte 10"/>
          <p:cNvSpPr txBox="1"/>
          <p:nvPr/>
        </p:nvSpPr>
        <p:spPr>
          <a:xfrm>
            <a:off x="4716016" y="3377217"/>
            <a:ext cx="2664296" cy="307777"/>
          </a:xfrm>
          <a:prstGeom prst="rect">
            <a:avLst/>
          </a:prstGeom>
          <a:noFill/>
        </p:spPr>
        <p:txBody>
          <a:bodyPr wrap="square" rtlCol="0">
            <a:spAutoFit/>
          </a:bodyPr>
          <a:lstStyle/>
          <a:p>
            <a:r>
              <a:rPr lang="fr-FR" sz="1400" dirty="0" smtClean="0">
                <a:solidFill>
                  <a:srgbClr val="FF0000"/>
                </a:solidFill>
              </a:rPr>
              <a:t>Dessert</a:t>
            </a:r>
            <a:endParaRPr lang="en-US" sz="1400" dirty="0">
              <a:solidFill>
                <a:srgbClr val="FF0000"/>
              </a:solidFill>
            </a:endParaRPr>
          </a:p>
        </p:txBody>
      </p:sp>
    </p:spTree>
    <p:extLst>
      <p:ext uri="{BB962C8B-B14F-4D97-AF65-F5344CB8AC3E}">
        <p14:creationId xmlns:p14="http://schemas.microsoft.com/office/powerpoint/2010/main" val="14373101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ustin">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0</TotalTime>
  <Words>645</Words>
  <Application>Microsoft Office PowerPoint</Application>
  <PresentationFormat>Affichage à l'écran (4:3)</PresentationFormat>
  <Paragraphs>52</Paragraphs>
  <Slides>11</Slides>
  <Notes>0</Notes>
  <HiddenSlides>0</HiddenSlides>
  <MMClips>0</MMClips>
  <ScaleCrop>false</ScaleCrop>
  <HeadingPairs>
    <vt:vector size="4" baseType="variant">
      <vt:variant>
        <vt:lpstr>Thème</vt:lpstr>
      </vt:variant>
      <vt:variant>
        <vt:i4>1</vt:i4>
      </vt:variant>
      <vt:variant>
        <vt:lpstr>Titres des diapositives</vt:lpstr>
      </vt:variant>
      <vt:variant>
        <vt:i4>11</vt:i4>
      </vt:variant>
    </vt:vector>
  </HeadingPairs>
  <TitlesOfParts>
    <vt:vector size="12" baseType="lpstr">
      <vt:lpstr>Austin</vt:lpstr>
      <vt:lpstr>2 hours @Paris an exemple for Afterwork</vt:lpstr>
      <vt:lpstr>Introduction</vt:lpstr>
      <vt:lpstr>Problem</vt:lpstr>
      <vt:lpstr>Data Source</vt:lpstr>
      <vt:lpstr>Data cleaning and processing (1/2)</vt:lpstr>
      <vt:lpstr>Présentation PowerPoint</vt:lpstr>
      <vt:lpstr>Data clustering and discussion (1/2) </vt:lpstr>
      <vt:lpstr>Data clustering and discussion (2/2) </vt:lpstr>
      <vt:lpstr>Présentation PowerPoint</vt:lpstr>
      <vt:lpstr>Présentation PowerPoint</vt:lpstr>
      <vt:lpstr>Conclusion</vt:lpstr>
    </vt:vector>
  </TitlesOfParts>
  <Company>ARVAL BNP PARIBAS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 hours @Paris an exemple for Afterwork</dc:title>
  <dc:creator>XIE Zhenhua</dc:creator>
  <cp:lastModifiedBy>XIE Zhenhua</cp:lastModifiedBy>
  <cp:revision>8</cp:revision>
  <dcterms:created xsi:type="dcterms:W3CDTF">2019-06-04T08:28:56Z</dcterms:created>
  <dcterms:modified xsi:type="dcterms:W3CDTF">2019-06-04T09:02:31Z</dcterms:modified>
</cp:coreProperties>
</file>